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660" r:id="rId6"/>
  </p:sldMasterIdLst>
  <p:notesMasterIdLst>
    <p:notesMasterId r:id="rId10"/>
  </p:notesMasterIdLst>
  <p:sldIdLst>
    <p:sldId id="269" r:id="rId7"/>
    <p:sldId id="335" r:id="rId8"/>
    <p:sldId id="33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164">
          <p15:clr>
            <a:srgbClr val="A4A3A4"/>
          </p15:clr>
        </p15:guide>
        <p15:guide id="4" orient="horz" pos="3929">
          <p15:clr>
            <a:srgbClr val="A4A3A4"/>
          </p15:clr>
        </p15:guide>
        <p15:guide id="5" pos="2789">
          <p15:clr>
            <a:srgbClr val="A4A3A4"/>
          </p15:clr>
        </p15:guide>
        <p15:guide id="6" pos="204">
          <p15:clr>
            <a:srgbClr val="A4A3A4"/>
          </p15:clr>
        </p15:guide>
        <p15:guide id="7" pos="4195">
          <p15:clr>
            <a:srgbClr val="A4A3A4"/>
          </p15:clr>
        </p15:guide>
        <p15:guide id="8" pos="5556">
          <p15:clr>
            <a:srgbClr val="A4A3A4"/>
          </p15:clr>
        </p15:guide>
        <p15:guide id="9" pos="29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6" d="100"/>
          <a:sy n="66" d="100"/>
        </p:scale>
        <p:origin x="1280" y="-12"/>
      </p:cViewPr>
      <p:guideLst>
        <p:guide orient="horz" pos="2160"/>
        <p:guide orient="horz" pos="482"/>
        <p:guide orient="horz" pos="164"/>
        <p:guide orient="horz" pos="3929"/>
        <p:guide pos="2789"/>
        <p:guide pos="204"/>
        <p:guide pos="4195"/>
        <p:guide pos="5556"/>
        <p:guide pos="297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5C512-AA8E-4389-B21E-F76758B4338F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6F7F9-E228-40E7-A8F0-52C74E221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91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D83AF76-F6D2-4723-A6A3-32359D216E03}" type="slidenum">
              <a:rPr lang="en-GB" altLang="sv-SE" sz="500"/>
              <a:pPr eaLnBrk="1" hangingPunct="1"/>
              <a:t>1</a:t>
            </a:fld>
            <a:endParaRPr lang="en-GB" altLang="sv-SE" sz="5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sv-S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144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324000" y="2088000"/>
            <a:ext cx="6336000" cy="1548000"/>
          </a:xfrm>
        </p:spPr>
        <p:txBody>
          <a:bodyPr/>
          <a:lstStyle>
            <a:lvl1pPr>
              <a:lnSpc>
                <a:spcPct val="90000"/>
              </a:lnSpc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324000" y="3564000"/>
            <a:ext cx="6336000" cy="1656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F37EA6-E274-47BE-A8A9-5E08CE45A354}" type="datetime4">
              <a:rPr lang="en-GB" smtClean="0"/>
              <a:t>22 April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18294A3-4BDB-4429-97D7-8EDB3DA625C0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00" y="324000"/>
            <a:ext cx="540353" cy="21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673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323850" y="2708920"/>
            <a:ext cx="8496300" cy="1656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GB" sz="5400" b="1" dirty="0">
                <a:solidFill>
                  <a:schemeClr val="bg1"/>
                </a:solidFill>
              </a:rPr>
              <a:t>Thank you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787578" y="2710717"/>
            <a:ext cx="1871986" cy="3240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GB" sz="1800" dirty="0">
                <a:solidFill>
                  <a:schemeClr val="bg1"/>
                </a:solidFill>
              </a:rPr>
              <a:t>For your time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00" y="324000"/>
            <a:ext cx="540353" cy="21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357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324000" y="2088000"/>
            <a:ext cx="6336000" cy="1548000"/>
          </a:xfrm>
        </p:spPr>
        <p:txBody>
          <a:bodyPr/>
          <a:lstStyle>
            <a:lvl1pPr>
              <a:lnSpc>
                <a:spcPct val="90000"/>
              </a:lnSpc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324000" y="3564000"/>
            <a:ext cx="6336000" cy="1656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F37EA6-E274-47BE-A8A9-5E08CE45A354}" type="datetime4">
              <a:rPr lang="en-GB" smtClean="0"/>
              <a:t>22 April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18294A3-4BDB-4429-97D7-8EDB3DA625C0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00" y="324000"/>
            <a:ext cx="540353" cy="21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150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324000" y="260350"/>
            <a:ext cx="6336000" cy="504825"/>
          </a:xfrm>
        </p:spPr>
        <p:txBody>
          <a:bodyPr/>
          <a:lstStyle>
            <a:lvl1pPr>
              <a:lnSpc>
                <a:spcPct val="90000"/>
              </a:lnSpc>
              <a:defRPr sz="18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9F37EA6-E274-47BE-A8A9-5E08CE45A354}" type="datetime4">
              <a:rPr lang="en-GB" smtClean="0"/>
              <a:pPr/>
              <a:t>22 April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18294A3-4BDB-4429-97D7-8EDB3DA625C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23850" y="765175"/>
            <a:ext cx="4103688" cy="5472113"/>
          </a:xfrm>
        </p:spPr>
        <p:txBody>
          <a:bodyPr/>
          <a:lstStyle>
            <a:lvl1pPr>
              <a:tabLst>
                <a:tab pos="363538" algn="l"/>
              </a:tabLst>
              <a:defRPr>
                <a:solidFill>
                  <a:schemeClr val="tx1"/>
                </a:solidFill>
              </a:defRPr>
            </a:lvl1pPr>
            <a:lvl2pPr>
              <a:tabLst>
                <a:tab pos="363538" algn="l"/>
              </a:tabLst>
              <a:defRPr/>
            </a:lvl2pPr>
            <a:lvl3pPr>
              <a:tabLst>
                <a:tab pos="363538" algn="l"/>
              </a:tabLst>
              <a:defRPr>
                <a:solidFill>
                  <a:schemeClr val="tx1"/>
                </a:solidFill>
              </a:defRPr>
            </a:lvl3pPr>
            <a:lvl4pPr>
              <a:tabLst>
                <a:tab pos="363538" algn="l"/>
              </a:tabLst>
              <a:defRPr>
                <a:solidFill>
                  <a:schemeClr val="tx1"/>
                </a:solidFill>
              </a:defRPr>
            </a:lvl4pPr>
            <a:lvl5pPr>
              <a:tabLst>
                <a:tab pos="363538" algn="l"/>
              </a:tabLs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/>
          </p:nvPr>
        </p:nvSpPr>
        <p:spPr>
          <a:xfrm>
            <a:off x="4716665" y="765175"/>
            <a:ext cx="4103688" cy="5472113"/>
          </a:xfrm>
        </p:spPr>
        <p:txBody>
          <a:bodyPr/>
          <a:lstStyle>
            <a:lvl1pPr>
              <a:tabLst>
                <a:tab pos="363538" algn="l"/>
              </a:tabLst>
              <a:defRPr>
                <a:solidFill>
                  <a:schemeClr val="tx1"/>
                </a:solidFill>
              </a:defRPr>
            </a:lvl1pPr>
            <a:lvl2pPr>
              <a:tabLst>
                <a:tab pos="363538" algn="l"/>
              </a:tabLst>
              <a:defRPr/>
            </a:lvl2pPr>
            <a:lvl3pPr>
              <a:tabLst>
                <a:tab pos="363538" algn="l"/>
              </a:tabLst>
              <a:defRPr>
                <a:solidFill>
                  <a:schemeClr val="tx1"/>
                </a:solidFill>
              </a:defRPr>
            </a:lvl3pPr>
            <a:lvl4pPr>
              <a:tabLst>
                <a:tab pos="363538" algn="l"/>
              </a:tabLst>
              <a:defRPr>
                <a:solidFill>
                  <a:schemeClr val="tx1"/>
                </a:solidFill>
              </a:defRPr>
            </a:lvl4pPr>
            <a:lvl5pPr>
              <a:tabLst>
                <a:tab pos="363538" algn="l"/>
              </a:tabLs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00" y="325673"/>
            <a:ext cx="540353" cy="21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120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D5DE4-76D5-4BE1-9EDD-2768BAE279EF}" type="datetime4">
              <a:rPr lang="en-GB" smtClean="0"/>
              <a:t>22 April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294A3-4BDB-4429-97D7-8EDB3DA625C0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00" y="325673"/>
            <a:ext cx="540353" cy="21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619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3717032"/>
            <a:ext cx="4103688" cy="252025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D5DE4-76D5-4BE1-9EDD-2768BAE279EF}" type="datetime4">
              <a:rPr lang="en-GB" smtClean="0"/>
              <a:t>22 April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294A3-4BDB-4429-97D7-8EDB3DA625C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716463" y="3717032"/>
            <a:ext cx="4103687" cy="252025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00" y="324000"/>
            <a:ext cx="540353" cy="21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3252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765176"/>
            <a:ext cx="8496300" cy="5472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D5DE4-76D5-4BE1-9EDD-2768BAE279EF}" type="datetime4">
              <a:rPr lang="en-GB" smtClean="0"/>
              <a:t>22 April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294A3-4BDB-4429-97D7-8EDB3DA625C0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00" y="325673"/>
            <a:ext cx="540353" cy="21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2519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7120"/>
            <a:ext cx="9144000" cy="6908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2088000"/>
            <a:ext cx="6336000" cy="1548000"/>
          </a:xfrm>
        </p:spPr>
        <p:txBody>
          <a:bodyPr anchor="t"/>
          <a:lstStyle>
            <a:lvl1pPr algn="l">
              <a:lnSpc>
                <a:spcPct val="90000"/>
              </a:lnSpc>
              <a:defRPr sz="5400" b="1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3564000"/>
            <a:ext cx="6336000" cy="1656000"/>
          </a:xfrm>
        </p:spPr>
        <p:txBody>
          <a:bodyPr anchor="t"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2DB9980-44E0-4946-907D-17B37137DD84}" type="datetime4">
              <a:rPr lang="en-GB" smtClean="0"/>
              <a:pPr/>
              <a:t>22 April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18294A3-4BDB-4429-97D7-8EDB3DA625C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23850" y="252000"/>
            <a:ext cx="935038" cy="503237"/>
          </a:xfrm>
        </p:spPr>
        <p:txBody>
          <a:bodyPr/>
          <a:lstStyle>
            <a:lvl1pPr>
              <a:defRPr sz="1900" b="1" baseline="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00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00" y="325673"/>
            <a:ext cx="540353" cy="21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59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C4F5-54F0-48FE-927F-AEEBDA152FF0}" type="datetime4">
              <a:rPr lang="en-GB" smtClean="0"/>
              <a:t>22 April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294A3-4BDB-4429-97D7-8EDB3DA625C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00" y="325673"/>
            <a:ext cx="540353" cy="21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6788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C52D-3815-47F8-B9EB-FB9645D8E74E}" type="datetime4">
              <a:rPr lang="en-GB" smtClean="0"/>
              <a:t>22 April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294A3-4BDB-4429-97D7-8EDB3DA625C0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00" y="325673"/>
            <a:ext cx="540353" cy="21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0883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323850" y="2708920"/>
            <a:ext cx="8496300" cy="1656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GB" sz="5400" b="1" dirty="0">
                <a:solidFill>
                  <a:schemeClr val="tx2"/>
                </a:solidFill>
              </a:rPr>
              <a:t>Thank you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787578" y="2710717"/>
            <a:ext cx="1871986" cy="3240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GB" sz="1800" dirty="0">
                <a:solidFill>
                  <a:schemeClr val="tx2"/>
                </a:solidFill>
              </a:rPr>
              <a:t>For your time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00" y="325673"/>
            <a:ext cx="540353" cy="21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475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7120"/>
            <a:ext cx="9144000" cy="6908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324000" y="2088000"/>
            <a:ext cx="6336000" cy="1548000"/>
          </a:xfrm>
        </p:spPr>
        <p:txBody>
          <a:bodyPr/>
          <a:lstStyle>
            <a:lvl1pPr>
              <a:lnSpc>
                <a:spcPct val="90000"/>
              </a:lnSpc>
              <a:defRPr sz="5400" b="1"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324000" y="3564000"/>
            <a:ext cx="6336000" cy="1656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F37EA6-E274-47BE-A8A9-5E08CE45A354}" type="datetime4">
              <a:rPr lang="en-GB" smtClean="0"/>
              <a:pPr/>
              <a:t>22 April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18294A3-4BDB-4429-97D7-8EDB3DA625C0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00" y="324000"/>
            <a:ext cx="540353" cy="2119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00" y="325673"/>
            <a:ext cx="540353" cy="21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730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324000" y="322264"/>
            <a:ext cx="6336000" cy="514350"/>
          </a:xfrm>
        </p:spPr>
        <p:txBody>
          <a:bodyPr/>
          <a:lstStyle>
            <a:lvl1pPr>
              <a:lnSpc>
                <a:spcPct val="100000"/>
              </a:lnSpc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F37EA6-E274-47BE-A8A9-5E08CE45A354}" type="datetime4">
              <a:rPr lang="en-GB" smtClean="0"/>
              <a:t>22 April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18294A3-4BDB-4429-97D7-8EDB3DA625C0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00" y="324000"/>
            <a:ext cx="540353" cy="211985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23850" y="765175"/>
            <a:ext cx="4103688" cy="5472113"/>
          </a:xfrm>
        </p:spPr>
        <p:txBody>
          <a:bodyPr/>
          <a:lstStyle>
            <a:lvl1pPr>
              <a:tabLst>
                <a:tab pos="363538" algn="l"/>
              </a:tabLst>
              <a:defRPr>
                <a:solidFill>
                  <a:schemeClr val="bg1"/>
                </a:solidFill>
              </a:defRPr>
            </a:lvl1pPr>
            <a:lvl2pPr>
              <a:tabLst>
                <a:tab pos="363538" algn="l"/>
              </a:tabLst>
              <a:defRPr/>
            </a:lvl2pPr>
            <a:lvl3pPr>
              <a:tabLst>
                <a:tab pos="363538" algn="l"/>
              </a:tabLst>
              <a:defRPr>
                <a:solidFill>
                  <a:schemeClr val="bg1"/>
                </a:solidFill>
              </a:defRPr>
            </a:lvl3pPr>
            <a:lvl4pPr>
              <a:tabLst>
                <a:tab pos="363538" algn="l"/>
              </a:tabLst>
              <a:defRPr>
                <a:solidFill>
                  <a:schemeClr val="bg1"/>
                </a:solidFill>
              </a:defRPr>
            </a:lvl4pPr>
            <a:lvl5pPr>
              <a:tabLst>
                <a:tab pos="363538" algn="l"/>
              </a:tabLst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/>
          </p:nvPr>
        </p:nvSpPr>
        <p:spPr>
          <a:xfrm>
            <a:off x="4716665" y="765175"/>
            <a:ext cx="4103688" cy="5472113"/>
          </a:xfrm>
        </p:spPr>
        <p:txBody>
          <a:bodyPr/>
          <a:lstStyle>
            <a:lvl1pPr>
              <a:tabLst>
                <a:tab pos="363538" algn="l"/>
              </a:tabLst>
              <a:defRPr>
                <a:solidFill>
                  <a:schemeClr val="bg1"/>
                </a:solidFill>
              </a:defRPr>
            </a:lvl1pPr>
            <a:lvl2pPr>
              <a:tabLst>
                <a:tab pos="363538" algn="l"/>
              </a:tabLst>
              <a:defRPr/>
            </a:lvl2pPr>
            <a:lvl3pPr>
              <a:tabLst>
                <a:tab pos="363538" algn="l"/>
              </a:tabLst>
              <a:defRPr>
                <a:solidFill>
                  <a:schemeClr val="bg1"/>
                </a:solidFill>
              </a:defRPr>
            </a:lvl3pPr>
            <a:lvl4pPr>
              <a:tabLst>
                <a:tab pos="363538" algn="l"/>
              </a:tabLst>
              <a:defRPr>
                <a:solidFill>
                  <a:schemeClr val="bg1"/>
                </a:solidFill>
              </a:defRPr>
            </a:lvl4pPr>
            <a:lvl5pPr>
              <a:tabLst>
                <a:tab pos="363538" algn="l"/>
              </a:tabLst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3044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D5DE4-76D5-4BE1-9EDD-2768BAE279EF}" type="datetime4">
              <a:rPr lang="en-GB" smtClean="0"/>
              <a:t>22 April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294A3-4BDB-4429-97D7-8EDB3DA625C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00" y="325673"/>
            <a:ext cx="540353" cy="21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832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3717032"/>
            <a:ext cx="4103688" cy="252025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D5DE4-76D5-4BE1-9EDD-2768BAE279EF}" type="datetime4">
              <a:rPr lang="en-GB" smtClean="0"/>
              <a:t>22 April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294A3-4BDB-4429-97D7-8EDB3DA625C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716463" y="3717032"/>
            <a:ext cx="4103687" cy="252025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00" y="324000"/>
            <a:ext cx="540353" cy="21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380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765176"/>
            <a:ext cx="8496300" cy="547211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D5DE4-76D5-4BE1-9EDD-2768BAE279EF}" type="datetime4">
              <a:rPr lang="en-GB" smtClean="0"/>
              <a:t>22 April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294A3-4BDB-4429-97D7-8EDB3DA625C0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00" y="325673"/>
            <a:ext cx="540353" cy="21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861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2088000"/>
            <a:ext cx="6336000" cy="1548000"/>
          </a:xfrm>
        </p:spPr>
        <p:txBody>
          <a:bodyPr anchor="t"/>
          <a:lstStyle>
            <a:lvl1pPr algn="l">
              <a:lnSpc>
                <a:spcPct val="90000"/>
              </a:lnSpc>
              <a:defRPr sz="5400" b="1" cap="none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3564000"/>
            <a:ext cx="6336000" cy="1656000"/>
          </a:xfrm>
        </p:spPr>
        <p:txBody>
          <a:bodyPr anchor="t"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2DB9980-44E0-4946-907D-17B37137DD84}" type="datetime4">
              <a:rPr lang="en-GB" smtClean="0"/>
              <a:pPr/>
              <a:t>22 April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18294A3-4BDB-4429-97D7-8EDB3DA625C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23850" y="252000"/>
            <a:ext cx="935038" cy="503237"/>
          </a:xfrm>
        </p:spPr>
        <p:txBody>
          <a:bodyPr/>
          <a:lstStyle>
            <a:lvl1pPr>
              <a:defRPr sz="1900" b="1" baseline="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00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00" y="324000"/>
            <a:ext cx="540353" cy="21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554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C4F5-54F0-48FE-927F-AEEBDA152FF0}" type="datetime4">
              <a:rPr lang="en-GB" smtClean="0"/>
              <a:t>22 April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294A3-4BDB-4429-97D7-8EDB3DA625C0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00" y="325673"/>
            <a:ext cx="540353" cy="21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387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C52D-3815-47F8-B9EB-FB9645D8E74E}" type="datetime4">
              <a:rPr lang="en-GB" smtClean="0"/>
              <a:t>22 April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294A3-4BDB-4429-97D7-8EDB3DA625C0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00" y="325673"/>
            <a:ext cx="540353" cy="21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329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6336150" cy="5048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Titelmasterformat durch Klicken bearbeiten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850" y="765176"/>
            <a:ext cx="6336150" cy="54721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23528" y="6480000"/>
            <a:ext cx="1152128" cy="21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0" baseline="0">
                <a:solidFill>
                  <a:schemeClr val="tx1"/>
                </a:solidFill>
              </a:defRPr>
            </a:lvl1pPr>
          </a:lstStyle>
          <a:p>
            <a:fld id="{FE2BFDF4-D186-4DEE-8615-A7B8FD1E0C29}" type="datetime4">
              <a:rPr lang="en-GB" smtClean="0"/>
              <a:t>22 April 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47664" y="6480000"/>
            <a:ext cx="6192688" cy="21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0" baseline="0">
                <a:solidFill>
                  <a:schemeClr val="tx1"/>
                </a:solidFill>
              </a:defRPr>
            </a:lvl1pPr>
          </a:lstStyle>
          <a:p>
            <a:r>
              <a:rPr lang="en-GB"/>
              <a:t>Presentation title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4408" y="6480000"/>
            <a:ext cx="575742" cy="21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0" baseline="0">
                <a:solidFill>
                  <a:schemeClr val="tx1"/>
                </a:solidFill>
              </a:defRPr>
            </a:lvl1pPr>
          </a:lstStyle>
          <a:p>
            <a:fld id="{C18294A3-4BDB-4429-97D7-8EDB3DA625C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797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58" r:id="rId3"/>
    <p:sldLayoutId id="2147483650" r:id="rId4"/>
    <p:sldLayoutId id="2147483656" r:id="rId5"/>
    <p:sldLayoutId id="2147483657" r:id="rId6"/>
    <p:sldLayoutId id="2147483651" r:id="rId7"/>
    <p:sldLayoutId id="2147483654" r:id="rId8"/>
    <p:sldLayoutId id="2147483655" r:id="rId9"/>
    <p:sldLayoutId id="2147483659" r:id="rId1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800" b="1" kern="120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300"/>
        </a:spcBef>
        <a:spcAft>
          <a:spcPts val="0"/>
        </a:spcAft>
        <a:buFont typeface="Arial" panose="020B0604020202020204" pitchFamily="34" charset="0"/>
        <a:buNone/>
        <a:defRPr sz="1800" kern="1200" spc="0" baseline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300"/>
        </a:spcBef>
        <a:spcAft>
          <a:spcPts val="0"/>
        </a:spcAft>
        <a:buFont typeface="Arial" panose="020B0604020202020204" pitchFamily="34" charset="0"/>
        <a:buNone/>
        <a:defRPr sz="1800" kern="1200" spc="0" baseline="0">
          <a:solidFill>
            <a:schemeClr val="tx2"/>
          </a:solidFill>
          <a:latin typeface="+mn-lt"/>
          <a:ea typeface="+mn-ea"/>
          <a:cs typeface="+mn-cs"/>
        </a:defRPr>
      </a:lvl2pPr>
      <a:lvl3pPr marL="363538" indent="-363538" algn="l" defTabSz="914400" rtl="0" eaLnBrk="1" latinLnBrk="0" hangingPunct="1">
        <a:lnSpc>
          <a:spcPct val="90000"/>
        </a:lnSpc>
        <a:spcBef>
          <a:spcPts val="300"/>
        </a:spcBef>
        <a:spcAft>
          <a:spcPts val="0"/>
        </a:spcAft>
        <a:buFont typeface="Arial" panose="020B0604020202020204" pitchFamily="34" charset="0"/>
        <a:buChar char="―"/>
        <a:defRPr sz="18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714375" indent="-350838" algn="l" defTabSz="914400" rtl="0" eaLnBrk="1" latinLnBrk="0" hangingPunct="1">
        <a:lnSpc>
          <a:spcPct val="90000"/>
        </a:lnSpc>
        <a:spcBef>
          <a:spcPts val="300"/>
        </a:spcBef>
        <a:spcAft>
          <a:spcPts val="0"/>
        </a:spcAft>
        <a:buFont typeface="Arial" panose="020B0604020202020204" pitchFamily="34" charset="0"/>
        <a:buChar char="―"/>
        <a:defRPr sz="18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77913" indent="-363538" algn="l" defTabSz="914400" rtl="0" eaLnBrk="1" latinLnBrk="0" hangingPunct="1">
        <a:lnSpc>
          <a:spcPct val="90000"/>
        </a:lnSpc>
        <a:spcBef>
          <a:spcPts val="300"/>
        </a:spcBef>
        <a:spcAft>
          <a:spcPts val="0"/>
        </a:spcAft>
        <a:buFont typeface="Arial" panose="020B0604020202020204" pitchFamily="34" charset="0"/>
        <a:buChar char="―"/>
        <a:defRPr sz="18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6336150" cy="5048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850" y="765176"/>
            <a:ext cx="6336150" cy="54721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23528" y="6480000"/>
            <a:ext cx="1152128" cy="21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0" baseline="0">
                <a:solidFill>
                  <a:schemeClr val="tx1"/>
                </a:solidFill>
              </a:defRPr>
            </a:lvl1pPr>
          </a:lstStyle>
          <a:p>
            <a:fld id="{FE2BFDF4-D186-4DEE-8615-A7B8FD1E0C29}" type="datetime4">
              <a:rPr lang="en-GB" smtClean="0"/>
              <a:t>22 April 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47664" y="6480000"/>
            <a:ext cx="6192688" cy="21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0" baseline="0">
                <a:solidFill>
                  <a:schemeClr val="tx1"/>
                </a:solidFill>
              </a:defRPr>
            </a:lvl1pPr>
          </a:lstStyle>
          <a:p>
            <a:r>
              <a:rPr lang="en-GB"/>
              <a:t>Presentation title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4408" y="6480000"/>
            <a:ext cx="575742" cy="21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0" baseline="0">
                <a:solidFill>
                  <a:schemeClr val="tx1"/>
                </a:solidFill>
              </a:defRPr>
            </a:lvl1pPr>
          </a:lstStyle>
          <a:p>
            <a:fld id="{C18294A3-4BDB-4429-97D7-8EDB3DA625C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9160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  <p:sldLayoutId id="2147483669" r:id="rId8"/>
    <p:sldLayoutId id="2147483670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800" b="1" kern="120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300"/>
        </a:spcBef>
        <a:spcAft>
          <a:spcPts val="0"/>
        </a:spcAft>
        <a:buFont typeface="Arial" panose="020B0604020202020204" pitchFamily="34" charset="0"/>
        <a:buNone/>
        <a:defRPr sz="1800" kern="1200" spc="0" baseline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300"/>
        </a:spcBef>
        <a:spcAft>
          <a:spcPts val="0"/>
        </a:spcAft>
        <a:buFont typeface="Arial" panose="020B0604020202020204" pitchFamily="34" charset="0"/>
        <a:buNone/>
        <a:defRPr sz="1800" kern="1200" spc="0" baseline="0">
          <a:solidFill>
            <a:schemeClr val="tx2"/>
          </a:solidFill>
          <a:latin typeface="+mn-lt"/>
          <a:ea typeface="+mn-ea"/>
          <a:cs typeface="+mn-cs"/>
        </a:defRPr>
      </a:lvl2pPr>
      <a:lvl3pPr marL="363538" indent="-363538" algn="l" defTabSz="914400" rtl="0" eaLnBrk="1" latinLnBrk="0" hangingPunct="1">
        <a:lnSpc>
          <a:spcPct val="90000"/>
        </a:lnSpc>
        <a:spcBef>
          <a:spcPts val="300"/>
        </a:spcBef>
        <a:spcAft>
          <a:spcPts val="0"/>
        </a:spcAft>
        <a:buFont typeface="Arial" panose="020B0604020202020204" pitchFamily="34" charset="0"/>
        <a:buChar char="―"/>
        <a:defRPr sz="18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714375" indent="-350838" algn="l" defTabSz="914400" rtl="0" eaLnBrk="1" latinLnBrk="0" hangingPunct="1">
        <a:lnSpc>
          <a:spcPct val="90000"/>
        </a:lnSpc>
        <a:spcBef>
          <a:spcPts val="300"/>
        </a:spcBef>
        <a:spcAft>
          <a:spcPts val="0"/>
        </a:spcAft>
        <a:buFont typeface="Arial" panose="020B0604020202020204" pitchFamily="34" charset="0"/>
        <a:buChar char="―"/>
        <a:defRPr sz="18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77913" indent="-363538" algn="l" defTabSz="914400" rtl="0" eaLnBrk="1" latinLnBrk="0" hangingPunct="1">
        <a:lnSpc>
          <a:spcPct val="90000"/>
        </a:lnSpc>
        <a:spcBef>
          <a:spcPts val="300"/>
        </a:spcBef>
        <a:spcAft>
          <a:spcPts val="0"/>
        </a:spcAft>
        <a:buFont typeface="Arial" panose="020B0604020202020204" pitchFamily="34" charset="0"/>
        <a:buChar char="―"/>
        <a:defRPr sz="18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8"/>
          <p:cNvSpPr>
            <a:spLocks noGrp="1" noChangeArrowheads="1"/>
          </p:cNvSpPr>
          <p:nvPr>
            <p:ph type="ctrTitle"/>
          </p:nvPr>
        </p:nvSpPr>
        <p:spPr>
          <a:xfrm>
            <a:off x="324000" y="2088000"/>
            <a:ext cx="7992416" cy="1548000"/>
          </a:xfrm>
        </p:spPr>
        <p:txBody>
          <a:bodyPr/>
          <a:lstStyle/>
          <a:p>
            <a:r>
              <a:rPr lang="en-GB" altLang="sv-SE" dirty="0">
                <a:solidFill>
                  <a:schemeClr val="accent1"/>
                </a:solidFill>
              </a:rPr>
              <a:t>COLT </a:t>
            </a:r>
            <a:r>
              <a:rPr lang="en-GB" dirty="0">
                <a:solidFill>
                  <a:schemeClr val="accent1"/>
                </a:solidFill>
              </a:rPr>
              <a:t>Porting Agreement Summary</a:t>
            </a:r>
            <a:br>
              <a:rPr lang="en-GB" dirty="0">
                <a:solidFill>
                  <a:schemeClr val="accent1"/>
                </a:solidFill>
              </a:rPr>
            </a:br>
            <a:br>
              <a:rPr lang="en-GB" dirty="0">
                <a:solidFill>
                  <a:schemeClr val="accent1"/>
                </a:solidFill>
              </a:rPr>
            </a:br>
            <a:r>
              <a:rPr lang="en-GB" sz="3200" dirty="0"/>
              <a:t>Apr 2020</a:t>
            </a:r>
            <a:endParaRPr lang="en-GB" altLang="sv-SE" sz="3200" dirty="0"/>
          </a:p>
        </p:txBody>
      </p:sp>
    </p:spTree>
    <p:extLst>
      <p:ext uri="{BB962C8B-B14F-4D97-AF65-F5344CB8AC3E}">
        <p14:creationId xmlns:p14="http://schemas.microsoft.com/office/powerpoint/2010/main" val="2965431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/>
                </a:solidFill>
              </a:rPr>
              <a:t>Porting Agreements in COLT Europe (Geo Numbers)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D5DE4-76D5-4BE1-9EDD-2768BAE279EF}" type="datetime4">
              <a:rPr lang="en-GB" smtClean="0"/>
              <a:t>22 April 2020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294A3-4BDB-4429-97D7-8EDB3DA625C0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23116178"/>
              </p:ext>
            </p:extLst>
          </p:nvPr>
        </p:nvGraphicFramePr>
        <p:xfrm>
          <a:off x="465137" y="620688"/>
          <a:ext cx="8213725" cy="5694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8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7725">
                <a:tc>
                  <a:txBody>
                    <a:bodyPr/>
                    <a:lstStyle/>
                    <a:p>
                      <a:pPr algn="ctr"/>
                      <a:r>
                        <a:rPr lang="en-GB" sz="1200" baseline="0" dirty="0"/>
                        <a:t>Country</a:t>
                      </a:r>
                      <a:endParaRPr lang="en-GB" sz="1600" baseline="0" dirty="0"/>
                    </a:p>
                  </a:txBody>
                  <a:tcPr marL="91431" marR="91431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aseline="0" dirty="0"/>
                        <a:t>Carriers</a:t>
                      </a:r>
                    </a:p>
                  </a:txBody>
                  <a:tcPr marL="91431" marR="91431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  <a:defRPr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Austria, </a:t>
                      </a:r>
                    </a:p>
                  </a:txBody>
                  <a:tcPr marL="359963" marR="71992" marT="36005" marB="3600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  <a:defRPr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Any carrier</a:t>
                      </a:r>
                    </a:p>
                  </a:txBody>
                  <a:tcPr marL="125987" marR="71992" marT="36005" marB="36005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Belgium</a:t>
                      </a:r>
                    </a:p>
                  </a:txBody>
                  <a:tcPr marL="359963" marR="71992" marT="36005" marB="3600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Any carrier</a:t>
                      </a:r>
                    </a:p>
                  </a:txBody>
                  <a:tcPr marL="125987" marR="71992" marT="36005" marB="36005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Denmark</a:t>
                      </a:r>
                    </a:p>
                  </a:txBody>
                  <a:tcPr marL="359963" marR="71992" marT="36005" marB="3600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  <a:defRPr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Any carrier</a:t>
                      </a:r>
                    </a:p>
                  </a:txBody>
                  <a:tcPr marL="125987" marR="71992" marT="36005" marB="36005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France</a:t>
                      </a:r>
                    </a:p>
                  </a:txBody>
                  <a:tcPr marL="359963" marR="71992" marT="36005" marB="3600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  <a:defRPr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Any carrier</a:t>
                      </a:r>
                    </a:p>
                  </a:txBody>
                  <a:tcPr marL="125987" marR="71992" marT="36005" marB="36005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Germany</a:t>
                      </a:r>
                    </a:p>
                  </a:txBody>
                  <a:tcPr marL="359963" marR="71992" marT="36005" marB="3600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Any carrier</a:t>
                      </a:r>
                    </a:p>
                  </a:txBody>
                  <a:tcPr marL="125987" marR="71992" marT="36005" marB="36005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Italy</a:t>
                      </a:r>
                    </a:p>
                  </a:txBody>
                  <a:tcPr marL="359963" marR="71992" marT="36005" marB="3600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  <a:defRPr/>
                      </a:pPr>
                      <a:r>
                        <a:rPr kumimoji="0" lang="en-GB" sz="10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 Carrier</a:t>
                      </a:r>
                    </a:p>
                  </a:txBody>
                  <a:tcPr marL="125987" marR="71992" marT="36005" marB="36005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52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Ireland</a:t>
                      </a:r>
                    </a:p>
                  </a:txBody>
                  <a:tcPr marL="359963" marR="71992" marT="36005" marB="3600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lang="en-GB" sz="105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</a:t>
                      </a:r>
                      <a:r>
                        <a:rPr lang="en-GB" sz="1050" b="1" kern="1200" baseline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Carrier*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lang="en-GB" sz="1050" b="1" i="1" kern="1200" baseline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*new porting central database introduced Sept 17.</a:t>
                      </a:r>
                      <a:endParaRPr lang="en-GB" sz="1050" b="1" i="1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5987" marR="71992" marT="36005" marB="36005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Netherlands</a:t>
                      </a:r>
                    </a:p>
                  </a:txBody>
                  <a:tcPr marL="359963" marR="71992" marT="36005" marB="3600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Any carrier</a:t>
                      </a:r>
                    </a:p>
                  </a:txBody>
                  <a:tcPr marL="125987" marR="71992" marT="36005" marB="36005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9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Portugal</a:t>
                      </a:r>
                    </a:p>
                  </a:txBody>
                  <a:tcPr marL="359963" marR="71992" marT="36005" marB="3600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Any carrier</a:t>
                      </a:r>
                    </a:p>
                  </a:txBody>
                  <a:tcPr marL="125987" marR="71992" marT="36005" marB="36005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9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Spain</a:t>
                      </a:r>
                    </a:p>
                  </a:txBody>
                  <a:tcPr marL="359963" marR="71992" marT="36005" marB="3600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Any carrier</a:t>
                      </a:r>
                    </a:p>
                  </a:txBody>
                  <a:tcPr marL="125987" marR="71992" marT="36005" marB="36005"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Sweden</a:t>
                      </a:r>
                    </a:p>
                  </a:txBody>
                  <a:tcPr marL="359963" marR="71992" marT="36005" marB="3600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Numbers can be ported from any carrier via the Swedish Number Portability Association</a:t>
                      </a:r>
                    </a:p>
                  </a:txBody>
                  <a:tcPr marL="125987" marR="71992" marT="36005" marB="36005" horzOverflow="overflow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9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Switzerland</a:t>
                      </a:r>
                    </a:p>
                  </a:txBody>
                  <a:tcPr marL="359963" marR="71992" marT="36005" marB="3600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Any carrier</a:t>
                      </a:r>
                    </a:p>
                  </a:txBody>
                  <a:tcPr marL="125987" marR="71992" marT="36005" marB="36005" horzOverflow="overflow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698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UK</a:t>
                      </a:r>
                    </a:p>
                  </a:txBody>
                  <a:tcPr marL="359963" marR="71992" marT="36005" marB="3600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50" b="1" i="0" dirty="0">
                          <a:solidFill>
                            <a:schemeClr val="tx2"/>
                          </a:solidFill>
                          <a:latin typeface="+mn-lt"/>
                        </a:rPr>
                        <a:t>BT, Vodafone, Gamma, 6DG (Protel), Verizon, Virgin Media LTD, Virgin Media Whole, 8EL (Aggregated Telcom), BSKYB (Easynet), GLOBAL X (Level 3), INCLARITY, KCOM (HULL), KCOM (</a:t>
                      </a:r>
                      <a:r>
                        <a:rPr lang="en-GB" sz="1050" b="1" i="0" dirty="0" err="1">
                          <a:solidFill>
                            <a:schemeClr val="tx2"/>
                          </a:solidFill>
                          <a:latin typeface="+mn-lt"/>
                        </a:rPr>
                        <a:t>Affiniti</a:t>
                      </a:r>
                      <a:r>
                        <a:rPr lang="en-GB" sz="1050" b="1" i="0" dirty="0">
                          <a:solidFill>
                            <a:schemeClr val="tx2"/>
                          </a:solidFill>
                          <a:latin typeface="+mn-lt"/>
                        </a:rPr>
                        <a:t>), MAGRATHEA, MINTAKA, Orange, RESILIENT NETWORK, SPITFIRE, SWIFTNET, TALK TALK (Opal), TSL, VITEL (MDNX), </a:t>
                      </a:r>
                      <a:r>
                        <a:rPr lang="en-GB" sz="1050" b="1" i="0" dirty="0" err="1">
                          <a:solidFill>
                            <a:schemeClr val="tx2"/>
                          </a:solidFill>
                          <a:latin typeface="+mn-lt"/>
                        </a:rPr>
                        <a:t>Voxbone</a:t>
                      </a:r>
                      <a:r>
                        <a:rPr lang="en-GB" sz="1050" b="1" i="0" dirty="0">
                          <a:solidFill>
                            <a:schemeClr val="tx2"/>
                          </a:solidFill>
                          <a:latin typeface="+mn-lt"/>
                        </a:rPr>
                        <a:t>, SKY, AQL, </a:t>
                      </a:r>
                      <a:r>
                        <a:rPr lang="en-GB" sz="1050" b="1" i="0" dirty="0" err="1">
                          <a:solidFill>
                            <a:schemeClr val="tx2"/>
                          </a:solidFill>
                          <a:latin typeface="+mn-lt"/>
                        </a:rPr>
                        <a:t>Inclarity</a:t>
                      </a:r>
                      <a:r>
                        <a:rPr lang="en-GB" sz="1050" b="1" i="0" dirty="0">
                          <a:solidFill>
                            <a:schemeClr val="tx2"/>
                          </a:solidFill>
                          <a:latin typeface="+mn-lt"/>
                        </a:rPr>
                        <a:t>, DRD Communications, </a:t>
                      </a:r>
                      <a:r>
                        <a:rPr lang="en-GB" sz="1050" b="1" i="0" dirty="0" err="1">
                          <a:solidFill>
                            <a:schemeClr val="tx2"/>
                          </a:solidFill>
                          <a:latin typeface="+mn-lt"/>
                        </a:rPr>
                        <a:t>Interroute</a:t>
                      </a:r>
                      <a:r>
                        <a:rPr lang="en-GB" sz="1050" b="1" i="0" dirty="0">
                          <a:solidFill>
                            <a:schemeClr val="tx2"/>
                          </a:solidFill>
                          <a:latin typeface="+mn-lt"/>
                        </a:rPr>
                        <a:t>, </a:t>
                      </a:r>
                      <a:r>
                        <a:rPr lang="en-GB" sz="1050" b="1" i="0" dirty="0" err="1">
                          <a:solidFill>
                            <a:schemeClr val="tx2"/>
                          </a:solidFill>
                          <a:latin typeface="+mn-lt"/>
                        </a:rPr>
                        <a:t>iHUB</a:t>
                      </a:r>
                      <a:r>
                        <a:rPr lang="en-GB" sz="1050" b="1" i="0" dirty="0">
                          <a:solidFill>
                            <a:schemeClr val="tx2"/>
                          </a:solidFill>
                          <a:latin typeface="+mn-lt"/>
                        </a:rPr>
                        <a:t>, Metronet, Voice Flex, Aloha, Andrews &amp; Arnold, AVC </a:t>
                      </a:r>
                      <a:r>
                        <a:rPr lang="en-GB" sz="1050" b="1" i="0" dirty="0" err="1">
                          <a:solidFill>
                            <a:schemeClr val="tx2"/>
                          </a:solidFill>
                          <a:latin typeface="+mn-lt"/>
                        </a:rPr>
                        <a:t>OneBelgacom</a:t>
                      </a:r>
                      <a:r>
                        <a:rPr lang="en-GB" sz="1050" b="1" i="0" dirty="0">
                          <a:solidFill>
                            <a:schemeClr val="tx2"/>
                          </a:solidFill>
                          <a:latin typeface="+mn-lt"/>
                        </a:rPr>
                        <a:t>, Budget Numbers, Buzz, Citrus Telecom, DIDWW, Digital Mail, DRD Communications, Exponential-E, Fido Telecom, Fuse 2, GCI, High Speed Office, </a:t>
                      </a:r>
                      <a:r>
                        <a:rPr lang="en-GB" sz="1050" b="1" i="0" dirty="0" err="1">
                          <a:solidFill>
                            <a:schemeClr val="tx2"/>
                          </a:solidFill>
                          <a:latin typeface="+mn-lt"/>
                        </a:rPr>
                        <a:t>Hyperoptic</a:t>
                      </a:r>
                      <a:r>
                        <a:rPr lang="en-GB" sz="1050" b="1" i="0" dirty="0">
                          <a:solidFill>
                            <a:schemeClr val="tx2"/>
                          </a:solidFill>
                          <a:latin typeface="+mn-lt"/>
                        </a:rPr>
                        <a:t>, </a:t>
                      </a:r>
                      <a:r>
                        <a:rPr lang="en-GB" sz="1050" b="1" i="0" dirty="0" err="1">
                          <a:solidFill>
                            <a:schemeClr val="tx2"/>
                          </a:solidFill>
                          <a:latin typeface="+mn-lt"/>
                        </a:rPr>
                        <a:t>iHUB</a:t>
                      </a:r>
                      <a:r>
                        <a:rPr lang="en-GB" sz="1050" b="1" i="0" dirty="0">
                          <a:solidFill>
                            <a:schemeClr val="tx2"/>
                          </a:solidFill>
                          <a:latin typeface="+mn-lt"/>
                        </a:rPr>
                        <a:t>, </a:t>
                      </a:r>
                      <a:r>
                        <a:rPr lang="en-GB" sz="1050" b="1" i="0" dirty="0" err="1">
                          <a:solidFill>
                            <a:schemeClr val="tx2"/>
                          </a:solidFill>
                          <a:latin typeface="+mn-lt"/>
                        </a:rPr>
                        <a:t>iNet</a:t>
                      </a:r>
                      <a:r>
                        <a:rPr lang="en-GB" sz="1050" b="1" i="0" dirty="0">
                          <a:solidFill>
                            <a:schemeClr val="tx2"/>
                          </a:solidFill>
                          <a:latin typeface="+mn-lt"/>
                        </a:rPr>
                        <a:t>, </a:t>
                      </a:r>
                      <a:r>
                        <a:rPr lang="en-GB" sz="1050" b="1" i="0" dirty="0" err="1">
                          <a:solidFill>
                            <a:schemeClr val="tx2"/>
                          </a:solidFill>
                          <a:latin typeface="+mn-lt"/>
                        </a:rPr>
                        <a:t>Interoute</a:t>
                      </a:r>
                      <a:r>
                        <a:rPr lang="en-GB" sz="1050" b="1" i="0" dirty="0">
                          <a:solidFill>
                            <a:schemeClr val="tx2"/>
                          </a:solidFill>
                          <a:latin typeface="+mn-lt"/>
                        </a:rPr>
                        <a:t> 1-21, </a:t>
                      </a:r>
                      <a:r>
                        <a:rPr lang="en-GB" sz="1050" b="1" i="0" dirty="0" err="1">
                          <a:solidFill>
                            <a:schemeClr val="tx2"/>
                          </a:solidFill>
                          <a:latin typeface="+mn-lt"/>
                        </a:rPr>
                        <a:t>Interroute</a:t>
                      </a:r>
                      <a:r>
                        <a:rPr lang="en-GB" sz="1050" b="1" i="0" dirty="0">
                          <a:solidFill>
                            <a:schemeClr val="tx2"/>
                          </a:solidFill>
                          <a:latin typeface="+mn-lt"/>
                        </a:rPr>
                        <a:t>, </a:t>
                      </a:r>
                      <a:r>
                        <a:rPr lang="en-GB" sz="1050" b="1" i="0" dirty="0" err="1">
                          <a:solidFill>
                            <a:schemeClr val="tx2"/>
                          </a:solidFill>
                          <a:latin typeface="+mn-lt"/>
                        </a:rPr>
                        <a:t>Invosys</a:t>
                      </a:r>
                      <a:r>
                        <a:rPr lang="en-GB" sz="1050" b="1" i="0" dirty="0">
                          <a:solidFill>
                            <a:schemeClr val="tx2"/>
                          </a:solidFill>
                          <a:latin typeface="+mn-lt"/>
                        </a:rPr>
                        <a:t>, IT Communications, KDDI, </a:t>
                      </a:r>
                      <a:r>
                        <a:rPr lang="en-GB" sz="1050" b="1" i="0" dirty="0" err="1">
                          <a:solidFill>
                            <a:schemeClr val="tx2"/>
                          </a:solidFill>
                          <a:latin typeface="+mn-lt"/>
                        </a:rPr>
                        <a:t>Lanonyx</a:t>
                      </a:r>
                      <a:r>
                        <a:rPr lang="en-GB" sz="1050" b="1" i="0" dirty="0">
                          <a:solidFill>
                            <a:schemeClr val="tx2"/>
                          </a:solidFill>
                          <a:latin typeface="+mn-lt"/>
                        </a:rPr>
                        <a:t>, London Central Coms, Minotaur, Nationwide (NTA), Need More Time, New Call Telecom, </a:t>
                      </a:r>
                      <a:r>
                        <a:rPr lang="en-GB" sz="1050" b="1" i="0" dirty="0" err="1">
                          <a:solidFill>
                            <a:schemeClr val="tx2"/>
                          </a:solidFill>
                          <a:latin typeface="+mn-lt"/>
                        </a:rPr>
                        <a:t>Nimvelo</a:t>
                      </a:r>
                      <a:r>
                        <a:rPr lang="en-GB" sz="1050" b="1" i="0" dirty="0">
                          <a:solidFill>
                            <a:schemeClr val="tx2"/>
                          </a:solidFill>
                          <a:latin typeface="+mn-lt"/>
                        </a:rPr>
                        <a:t>, </a:t>
                      </a:r>
                      <a:r>
                        <a:rPr lang="en-GB" sz="1050" b="1" i="0" dirty="0" err="1">
                          <a:solidFill>
                            <a:schemeClr val="tx2"/>
                          </a:solidFill>
                          <a:latin typeface="+mn-lt"/>
                        </a:rPr>
                        <a:t>Opex</a:t>
                      </a:r>
                      <a:r>
                        <a:rPr lang="en-GB" sz="1050" b="1" i="0" dirty="0">
                          <a:solidFill>
                            <a:schemeClr val="tx2"/>
                          </a:solidFill>
                          <a:latin typeface="+mn-lt"/>
                        </a:rPr>
                        <a:t>, Orbis (IDE), </a:t>
                      </a:r>
                      <a:r>
                        <a:rPr lang="en-GB" sz="1050" b="1" i="0" dirty="0" err="1">
                          <a:solidFill>
                            <a:schemeClr val="tx2"/>
                          </a:solidFill>
                          <a:latin typeface="+mn-lt"/>
                        </a:rPr>
                        <a:t>Orbtalk</a:t>
                      </a:r>
                      <a:r>
                        <a:rPr lang="en-GB" sz="1050" b="1" i="0" dirty="0">
                          <a:solidFill>
                            <a:schemeClr val="tx2"/>
                          </a:solidFill>
                          <a:latin typeface="+mn-lt"/>
                        </a:rPr>
                        <a:t>, Premier Voicemail, </a:t>
                      </a:r>
                      <a:r>
                        <a:rPr lang="en-GB" sz="1050" b="1" i="0" dirty="0" err="1">
                          <a:solidFill>
                            <a:schemeClr val="tx2"/>
                          </a:solidFill>
                          <a:latin typeface="+mn-lt"/>
                        </a:rPr>
                        <a:t>Pulsant</a:t>
                      </a:r>
                      <a:r>
                        <a:rPr lang="en-GB" sz="1050" b="1" i="0" dirty="0">
                          <a:solidFill>
                            <a:schemeClr val="tx2"/>
                          </a:solidFill>
                          <a:latin typeface="+mn-lt"/>
                        </a:rPr>
                        <a:t>, Red Matter (</a:t>
                      </a:r>
                      <a:r>
                        <a:rPr lang="en-GB" sz="1050" b="1" i="0" dirty="0" err="1">
                          <a:solidFill>
                            <a:schemeClr val="tx2"/>
                          </a:solidFill>
                          <a:latin typeface="+mn-lt"/>
                        </a:rPr>
                        <a:t>Natterbox</a:t>
                      </a:r>
                      <a:r>
                        <a:rPr lang="en-GB" sz="1050" b="1" i="0" dirty="0">
                          <a:solidFill>
                            <a:schemeClr val="tx2"/>
                          </a:solidFill>
                          <a:latin typeface="+mn-lt"/>
                        </a:rPr>
                        <a:t>), Square Systems, </a:t>
                      </a:r>
                      <a:r>
                        <a:rPr lang="en-GB" sz="1050" b="1" i="0" dirty="0" err="1">
                          <a:solidFill>
                            <a:schemeClr val="tx2"/>
                          </a:solidFill>
                          <a:latin typeface="+mn-lt"/>
                        </a:rPr>
                        <a:t>Telappliant</a:t>
                      </a:r>
                      <a:r>
                        <a:rPr lang="en-GB" sz="1050" b="1" i="0" dirty="0">
                          <a:solidFill>
                            <a:schemeClr val="tx2"/>
                          </a:solidFill>
                          <a:latin typeface="+mn-lt"/>
                        </a:rPr>
                        <a:t>, Telecoms Cloud, Telecoms World PLC, </a:t>
                      </a:r>
                      <a:r>
                        <a:rPr lang="en-GB" sz="1050" b="1" i="0" dirty="0" err="1">
                          <a:solidFill>
                            <a:schemeClr val="tx2"/>
                          </a:solidFill>
                          <a:latin typeface="+mn-lt"/>
                        </a:rPr>
                        <a:t>Telsis</a:t>
                      </a:r>
                      <a:r>
                        <a:rPr lang="en-GB" sz="1050" b="1" i="0" dirty="0">
                          <a:solidFill>
                            <a:schemeClr val="tx2"/>
                          </a:solidFill>
                          <a:latin typeface="+mn-lt"/>
                        </a:rPr>
                        <a:t>, The Phone Coop, </a:t>
                      </a:r>
                      <a:r>
                        <a:rPr lang="en-GB" sz="1050" b="1" i="0" dirty="0" err="1">
                          <a:solidFill>
                            <a:schemeClr val="tx2"/>
                          </a:solidFill>
                          <a:latin typeface="+mn-lt"/>
                        </a:rPr>
                        <a:t>Timico</a:t>
                      </a:r>
                      <a:r>
                        <a:rPr lang="en-GB" sz="1050" b="1" i="0" dirty="0">
                          <a:solidFill>
                            <a:schemeClr val="tx2"/>
                          </a:solidFill>
                          <a:latin typeface="+mn-lt"/>
                        </a:rPr>
                        <a:t>, TTNC, Voice Flex, </a:t>
                      </a:r>
                      <a:r>
                        <a:rPr lang="en-GB" sz="1050" b="1" i="0" dirty="0" err="1">
                          <a:solidFill>
                            <a:schemeClr val="tx2"/>
                          </a:solidFill>
                          <a:latin typeface="+mn-lt"/>
                        </a:rPr>
                        <a:t>Voicehost</a:t>
                      </a:r>
                      <a:r>
                        <a:rPr lang="en-GB" sz="1050" b="1" i="0" dirty="0">
                          <a:solidFill>
                            <a:schemeClr val="tx2"/>
                          </a:solidFill>
                          <a:latin typeface="+mn-lt"/>
                        </a:rPr>
                        <a:t>, </a:t>
                      </a:r>
                      <a:r>
                        <a:rPr lang="en-GB" sz="1050" b="1" i="0" dirty="0" err="1">
                          <a:solidFill>
                            <a:schemeClr val="tx2"/>
                          </a:solidFill>
                          <a:latin typeface="+mn-lt"/>
                        </a:rPr>
                        <a:t>Voicenet</a:t>
                      </a:r>
                      <a:r>
                        <a:rPr lang="en-GB" sz="1050" b="1" i="0" dirty="0">
                          <a:solidFill>
                            <a:schemeClr val="tx2"/>
                          </a:solidFill>
                          <a:latin typeface="+mn-lt"/>
                        </a:rPr>
                        <a:t> (8x8) Ltd, Voip4u, Vonage, </a:t>
                      </a:r>
                      <a:r>
                        <a:rPr lang="en-GB" sz="1050" b="1" i="0" dirty="0" err="1">
                          <a:solidFill>
                            <a:schemeClr val="tx2"/>
                          </a:solidFill>
                          <a:latin typeface="+mn-lt"/>
                        </a:rPr>
                        <a:t>Voxalis</a:t>
                      </a:r>
                      <a:r>
                        <a:rPr lang="en-GB" sz="1050" b="1" i="0" dirty="0">
                          <a:solidFill>
                            <a:schemeClr val="tx2"/>
                          </a:solidFill>
                          <a:latin typeface="+mn-lt"/>
                        </a:rPr>
                        <a:t>, </a:t>
                      </a:r>
                      <a:r>
                        <a:rPr lang="en-GB" sz="1050" b="1" i="0" dirty="0" err="1">
                          <a:solidFill>
                            <a:schemeClr val="tx2"/>
                          </a:solidFill>
                          <a:latin typeface="+mn-lt"/>
                        </a:rPr>
                        <a:t>Voxhub</a:t>
                      </a:r>
                      <a:r>
                        <a:rPr lang="en-GB" sz="1050" b="1" i="0" dirty="0">
                          <a:solidFill>
                            <a:schemeClr val="tx2"/>
                          </a:solidFill>
                          <a:latin typeface="+mn-lt"/>
                        </a:rPr>
                        <a:t>, Windsor, </a:t>
                      </a:r>
                      <a:r>
                        <a:rPr lang="en-GB" sz="1050" b="1" i="0" dirty="0" err="1">
                          <a:solidFill>
                            <a:schemeClr val="tx2"/>
                          </a:solidFill>
                          <a:latin typeface="+mn-lt"/>
                        </a:rPr>
                        <a:t>Zapappi</a:t>
                      </a:r>
                      <a:r>
                        <a:rPr lang="en-GB" sz="1050" b="1" i="0" dirty="0">
                          <a:solidFill>
                            <a:schemeClr val="tx2"/>
                          </a:solidFill>
                          <a:latin typeface="+mn-lt"/>
                        </a:rPr>
                        <a:t> Ltd, </a:t>
                      </a:r>
                      <a:r>
                        <a:rPr lang="en-GB" sz="1050" b="1" i="0" dirty="0" err="1">
                          <a:solidFill>
                            <a:schemeClr val="tx2"/>
                          </a:solidFill>
                          <a:latin typeface="+mn-lt"/>
                        </a:rPr>
                        <a:t>Ziron</a:t>
                      </a:r>
                      <a:endParaRPr lang="en-GB" sz="1050" b="1" i="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125987" marR="71992" marT="36005" marB="36005" horzOverflow="overflow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2008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/>
                </a:solidFill>
              </a:rPr>
              <a:t>Porting Agreements in COLT Europe (Non Geo Numbers)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D5DE4-76D5-4BE1-9EDD-2768BAE279EF}" type="datetime4">
              <a:rPr lang="en-GB" smtClean="0"/>
              <a:t>22 April 2020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294A3-4BDB-4429-97D7-8EDB3DA625C0}" type="slidenum">
              <a:rPr lang="en-GB" smtClean="0"/>
              <a:t>3</a:t>
            </a:fld>
            <a:endParaRPr lang="en-GB"/>
          </a:p>
        </p:txBody>
      </p:sp>
      <p:graphicFrame>
        <p:nvGraphicFramePr>
          <p:cNvPr id="9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35923806"/>
              </p:ext>
            </p:extLst>
          </p:nvPr>
        </p:nvGraphicFramePr>
        <p:xfrm>
          <a:off x="465137" y="632927"/>
          <a:ext cx="8213725" cy="5968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8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314">
                <a:tc>
                  <a:txBody>
                    <a:bodyPr/>
                    <a:lstStyle/>
                    <a:p>
                      <a:pPr algn="ctr"/>
                      <a:r>
                        <a:rPr lang="en-GB" sz="1200" baseline="0" dirty="0"/>
                        <a:t>Country</a:t>
                      </a:r>
                    </a:p>
                  </a:txBody>
                  <a:tcPr marL="91431" marR="91431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aseline="0" dirty="0"/>
                        <a:t>Carriers</a:t>
                      </a:r>
                      <a:endParaRPr lang="en-GB" sz="1050" baseline="0" dirty="0"/>
                    </a:p>
                  </a:txBody>
                  <a:tcPr marL="91431" marR="91431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5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  <a:defRPr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Austria, </a:t>
                      </a:r>
                    </a:p>
                  </a:txBody>
                  <a:tcPr marL="359963" marR="71992" marT="36005" marB="3600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  <a:defRPr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Any carrier</a:t>
                      </a:r>
                    </a:p>
                  </a:txBody>
                  <a:tcPr marL="125987" marR="71992" marT="36005" marB="36005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0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Belgium</a:t>
                      </a:r>
                    </a:p>
                  </a:txBody>
                  <a:tcPr marL="359963" marR="71992" marT="36005" marB="3600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Any carrier</a:t>
                      </a:r>
                    </a:p>
                  </a:txBody>
                  <a:tcPr marL="125987" marR="71992" marT="36005" marB="36005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Denmark</a:t>
                      </a:r>
                    </a:p>
                  </a:txBody>
                  <a:tcPr marL="359963" marR="71992" marT="36005" marB="3600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  <a:defRPr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Any carrier</a:t>
                      </a:r>
                    </a:p>
                  </a:txBody>
                  <a:tcPr marL="125987" marR="71992" marT="36005" marB="36005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5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France</a:t>
                      </a:r>
                    </a:p>
                  </a:txBody>
                  <a:tcPr marL="359963" marR="71992" marT="36005" marB="3600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  <a:defRPr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Any carrier</a:t>
                      </a:r>
                    </a:p>
                  </a:txBody>
                  <a:tcPr marL="125987" marR="71992" marT="36005" marB="36005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1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Germany</a:t>
                      </a:r>
                    </a:p>
                  </a:txBody>
                  <a:tcPr marL="359963" marR="71992" marT="36005" marB="3600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Any carrier</a:t>
                      </a:r>
                    </a:p>
                  </a:txBody>
                  <a:tcPr marL="125987" marR="71992" marT="36005" marB="36005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36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Italy</a:t>
                      </a:r>
                    </a:p>
                  </a:txBody>
                  <a:tcPr marL="359963" marR="71992" marT="36005" marB="3600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  <a:defRPr/>
                      </a:pPr>
                      <a:r>
                        <a:rPr kumimoji="0" lang="en-GB" sz="105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Telecom </a:t>
                      </a:r>
                      <a:r>
                        <a:rPr kumimoji="0" lang="en-GB" sz="10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Italia, </a:t>
                      </a: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BT Italia, Fastweb, TWT, Uno Communication, Infracom, Clouditalia, Wind, 10993, BT Enia, Verizon, TEX97, Tiscali, </a:t>
                      </a:r>
                      <a:r>
                        <a:rPr kumimoji="0" lang="en-US" sz="10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Orange Business, Achanto, Sparkle, Intermatica, Welcome Italia, </a:t>
                      </a:r>
                      <a:r>
                        <a:rPr kumimoji="0" lang="en-US" sz="105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Intred</a:t>
                      </a:r>
                      <a:r>
                        <a:rPr kumimoji="0" lang="en-US" sz="10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05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Dialoga</a:t>
                      </a:r>
                      <a:r>
                        <a:rPr kumimoji="0" lang="en-US" sz="10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n-GB" sz="105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5987" marR="71992" marT="36005" marB="36005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37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Ireland</a:t>
                      </a:r>
                    </a:p>
                  </a:txBody>
                  <a:tcPr marL="359963" marR="71992" marT="36005" marB="3600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  <a:defRPr/>
                      </a:pPr>
                      <a:r>
                        <a:rPr lang="en-GB" sz="105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Eir,</a:t>
                      </a:r>
                      <a:r>
                        <a:rPr lang="en-GB" sz="1050" b="1" kern="1200" baseline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BT Ireland, Vodafone, Virgin Media (ex-UPC), </a:t>
                      </a:r>
                      <a:r>
                        <a:rPr lang="en-GB" sz="1050" b="1" kern="1200" baseline="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Viatel</a:t>
                      </a:r>
                      <a:r>
                        <a:rPr lang="en-GB" sz="1050" b="1" kern="1200" baseline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050" b="1" kern="1200" baseline="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Digiweb</a:t>
                      </a:r>
                      <a:r>
                        <a:rPr lang="en-GB" sz="1050" b="1" kern="1200" baseline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Smart Telecom, 3Playplus (now Homevision), Verizon, Equant, Imaginem, Magnet, Voxbone , Blueface,  Airspeed and  Dialoga Servicios Interactivos SA</a:t>
                      </a:r>
                      <a:endParaRPr lang="en-GB" sz="1050" b="1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5987" marR="71992" marT="36005" marB="36005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03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Netherlands</a:t>
                      </a:r>
                    </a:p>
                  </a:txBody>
                  <a:tcPr marL="359963" marR="71992" marT="36005" marB="3600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Any carrier</a:t>
                      </a:r>
                    </a:p>
                  </a:txBody>
                  <a:tcPr marL="125987" marR="71992" marT="36005" marB="36005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5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Portugal</a:t>
                      </a:r>
                    </a:p>
                  </a:txBody>
                  <a:tcPr marL="359963" marR="71992" marT="36005" marB="3600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Any carrier</a:t>
                      </a:r>
                    </a:p>
                  </a:txBody>
                  <a:tcPr marL="125987" marR="71992" marT="36005" marB="36005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5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Spain</a:t>
                      </a:r>
                    </a:p>
                  </a:txBody>
                  <a:tcPr marL="359963" marR="71992" marT="36005" marB="3600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Any carrier</a:t>
                      </a:r>
                    </a:p>
                  </a:txBody>
                  <a:tcPr marL="125987" marR="71992" marT="36005" marB="36005"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6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Sweden</a:t>
                      </a:r>
                    </a:p>
                  </a:txBody>
                  <a:tcPr marL="359963" marR="71992" marT="36005" marB="3600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Numbers can be ported from any carrier via the Swedish Number Portability Association</a:t>
                      </a:r>
                    </a:p>
                  </a:txBody>
                  <a:tcPr marL="125987" marR="71992" marT="36005" marB="36005" horzOverflow="overflow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5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Switzerland</a:t>
                      </a:r>
                    </a:p>
                  </a:txBody>
                  <a:tcPr marL="359963" marR="71992" marT="36005" marB="3600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Any carrier</a:t>
                      </a:r>
                    </a:p>
                  </a:txBody>
                  <a:tcPr marL="125987" marR="71992" marT="36005" marB="36005" horzOverflow="overflow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04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UK</a:t>
                      </a:r>
                    </a:p>
                  </a:txBody>
                  <a:tcPr marL="359963" marR="71992" marT="36005" marB="3600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  <a:defRPr/>
                      </a:pP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BT, Vodafone, Gamma, Verizon, Virgin Media, BSKYB (Easynet), GLOBAL X (Level 3), KCOM (</a:t>
                      </a:r>
                      <a:r>
                        <a:rPr kumimoji="0" lang="en-GB" sz="105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Affiniti</a:t>
                      </a: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), MAGRATHEA, MINTAKA, Orange, TALK TALK (Opal), TSL, VITEL (MDNX), </a:t>
                      </a:r>
                      <a:r>
                        <a:rPr kumimoji="0" lang="en-GB" sz="105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Voxbone</a:t>
                      </a: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kumimoji="0" lang="en-GB" sz="105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Inclarity</a:t>
                      </a: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, DRD Communications, </a:t>
                      </a:r>
                      <a:r>
                        <a:rPr kumimoji="0" lang="en-GB" sz="105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Interroute</a:t>
                      </a: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kumimoji="0" lang="en-GB" sz="105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iHUB</a:t>
                      </a: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, Metronet, Voice Flex, Aloha, Andrews &amp; Arnold, AVC </a:t>
                      </a:r>
                      <a:r>
                        <a:rPr kumimoji="0" lang="en-GB" sz="105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OneBelgacom</a:t>
                      </a: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, Budget Numbers, Buzz, Citrus Telecom, DIDWW, Digital Mail, DRD Communications, Exponential-E, Fido Telecom, Fuse 2, GCI, High Speed Office, </a:t>
                      </a:r>
                      <a:r>
                        <a:rPr kumimoji="0" lang="en-GB" sz="105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Hyperoptic</a:t>
                      </a: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kumimoji="0" lang="en-GB" sz="105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iHUB</a:t>
                      </a: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kumimoji="0" lang="en-GB" sz="105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iNet</a:t>
                      </a: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kumimoji="0" lang="en-GB" sz="105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Interoute</a:t>
                      </a: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1-21, </a:t>
                      </a:r>
                      <a:r>
                        <a:rPr kumimoji="0" lang="en-GB" sz="105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Interroute</a:t>
                      </a: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kumimoji="0" lang="en-GB" sz="105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Invosys</a:t>
                      </a: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, IT Communications, KDDI, </a:t>
                      </a:r>
                      <a:r>
                        <a:rPr kumimoji="0" lang="en-GB" sz="105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Lanonyx</a:t>
                      </a: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, London Central Coms, Minotaur, Nationwide (NTA), Need More Time, New Call Telecom, </a:t>
                      </a:r>
                      <a:r>
                        <a:rPr kumimoji="0" lang="en-GB" sz="105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Nimvelo</a:t>
                      </a: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kumimoji="0" lang="en-GB" sz="105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Opex</a:t>
                      </a: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, Orbis (IDE), </a:t>
                      </a:r>
                      <a:r>
                        <a:rPr kumimoji="0" lang="en-GB" sz="105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Orbtalk</a:t>
                      </a: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, Premier Voicemail, </a:t>
                      </a:r>
                      <a:r>
                        <a:rPr kumimoji="0" lang="en-GB" sz="105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Pulsant</a:t>
                      </a: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, Red Matter (</a:t>
                      </a:r>
                      <a:r>
                        <a:rPr kumimoji="0" lang="en-GB" sz="105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Natterbox</a:t>
                      </a: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), Square Systems,  </a:t>
                      </a:r>
                      <a:r>
                        <a:rPr kumimoji="0" lang="en-GB" sz="105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Telappliant</a:t>
                      </a: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, Telecoms Cloud, Telecoms World PLC, </a:t>
                      </a:r>
                      <a:r>
                        <a:rPr kumimoji="0" lang="en-GB" sz="105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Telsis</a:t>
                      </a: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, The Phone Coop, </a:t>
                      </a:r>
                      <a:r>
                        <a:rPr kumimoji="0" lang="en-GB" sz="105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Timico</a:t>
                      </a: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, TTNC, Voice Flex, </a:t>
                      </a:r>
                      <a:r>
                        <a:rPr kumimoji="0" lang="en-GB" sz="105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Voicehost</a:t>
                      </a: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kumimoji="0" lang="en-GB" sz="105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Voicenet</a:t>
                      </a: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(8x8) Ltd, Voip4u, Vonage, </a:t>
                      </a:r>
                      <a:r>
                        <a:rPr kumimoji="0" lang="en-GB" sz="105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Voxalis</a:t>
                      </a: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kumimoji="0" lang="en-GB" sz="105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Voxhub</a:t>
                      </a: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, Windsor, </a:t>
                      </a:r>
                      <a:r>
                        <a:rPr kumimoji="0" lang="en-GB" sz="105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Zapappi</a:t>
                      </a:r>
                      <a:r>
                        <a:rPr kumimoji="0" lang="en-GB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Ltd, </a:t>
                      </a:r>
                      <a:r>
                        <a:rPr kumimoji="0" lang="en-GB" sz="105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Ziron</a:t>
                      </a:r>
                      <a:endParaRPr kumimoji="0" lang="en-GB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125987" marR="71992" marT="36005" marB="36005" horzOverflow="overflow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930721"/>
      </p:ext>
    </p:extLst>
  </p:cSld>
  <p:clrMapOvr>
    <a:masterClrMapping/>
  </p:clrMapOvr>
</p:sld>
</file>

<file path=ppt/theme/theme1.xml><?xml version="1.0" encoding="utf-8"?>
<a:theme xmlns:a="http://schemas.openxmlformats.org/drawingml/2006/main" name="Colt PowerPoint template">
  <a:themeElements>
    <a:clrScheme name="Colt Colours">
      <a:dk1>
        <a:sysClr val="windowText" lastClr="000000"/>
      </a:dk1>
      <a:lt1>
        <a:sysClr val="window" lastClr="FFFFFF"/>
      </a:lt1>
      <a:dk2>
        <a:srgbClr val="00A59B"/>
      </a:dk2>
      <a:lt2>
        <a:srgbClr val="EEECE1"/>
      </a:lt2>
      <a:accent1>
        <a:srgbClr val="00A59B"/>
      </a:accent1>
      <a:accent2>
        <a:srgbClr val="AF7D5A"/>
      </a:accent2>
      <a:accent3>
        <a:srgbClr val="236491"/>
      </a:accent3>
      <a:accent4>
        <a:srgbClr val="C82D2D"/>
      </a:accent4>
      <a:accent5>
        <a:srgbClr val="FF8C2D"/>
      </a:accent5>
      <a:accent6>
        <a:srgbClr val="96969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t" anchorCtr="0"/>
      <a:lstStyle>
        <a:defPPr>
          <a:defRPr dirty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/>
      <a:bodyPr wrap="square" lIns="0" tIns="0" rIns="0" bIns="0" rtlCol="0">
        <a:noAutofit/>
      </a:bodyPr>
      <a:lstStyle>
        <a:defPPr>
          <a:defRPr sz="1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Colt for print Theme">
  <a:themeElements>
    <a:clrScheme name="Colt Colours">
      <a:dk1>
        <a:sysClr val="windowText" lastClr="000000"/>
      </a:dk1>
      <a:lt1>
        <a:sysClr val="window" lastClr="FFFFFF"/>
      </a:lt1>
      <a:dk2>
        <a:srgbClr val="00A59B"/>
      </a:dk2>
      <a:lt2>
        <a:srgbClr val="EEECE1"/>
      </a:lt2>
      <a:accent1>
        <a:srgbClr val="00A59B"/>
      </a:accent1>
      <a:accent2>
        <a:srgbClr val="AF7D5A"/>
      </a:accent2>
      <a:accent3>
        <a:srgbClr val="236491"/>
      </a:accent3>
      <a:accent4>
        <a:srgbClr val="C82D2D"/>
      </a:accent4>
      <a:accent5>
        <a:srgbClr val="FF8C2D"/>
      </a:accent5>
      <a:accent6>
        <a:srgbClr val="C855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0" tIns="0" rIns="0" bIns="0" rtlCol="0">
        <a:noAutofit/>
      </a:bodyPr>
      <a:lstStyle>
        <a:defPPr>
          <a:defRPr sz="140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4394DB821ADB47B1D0005AAB7277E1" ma:contentTypeVersion="2" ma:contentTypeDescription="Create a new document." ma:contentTypeScope="" ma:versionID="f222e6db990edb891d71499416976f38">
  <xsd:schema xmlns:xsd="http://www.w3.org/2001/XMLSchema" xmlns:xs="http://www.w3.org/2001/XMLSchema" xmlns:p="http://schemas.microsoft.com/office/2006/metadata/properties" xmlns:ns2="85bdb67a-68dc-4b72-be68-a086d460c31f" xmlns:ns3="f1d1c7a4-d8f1-45db-9f4e-e74acd9c8e06" targetNamespace="http://schemas.microsoft.com/office/2006/metadata/properties" ma:root="true" ma:fieldsID="4f06f873e2e4370dc8a67dee4d149efc" ns2:_="" ns3:_="">
    <xsd:import namespace="85bdb67a-68dc-4b72-be68-a086d460c31f"/>
    <xsd:import namespace="f1d1c7a4-d8f1-45db-9f4e-e74acd9c8e0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bdb67a-68dc-4b72-be68-a086d460c31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d1c7a4-d8f1-45db-9f4e-e74acd9c8e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85bdb67a-68dc-4b72-be68-a086d460c31f">DHQ4KNS6T2M2-2111369996-111</_dlc_DocId>
    <_dlc_DocIdUrl xmlns="85bdb67a-68dc-4b72-be68-a086d460c31f">
      <Url>https://coltinternal.sharepoint.com/sites/pt/PortingInformation/_layouts/15/DocIdRedir.aspx?ID=DHQ4KNS6T2M2-2111369996-111</Url>
      <Description>DHQ4KNS6T2M2-2111369996-111</Description>
    </_dlc_DocIdUrl>
  </documentManagement>
</p:properties>
</file>

<file path=customXml/itemProps1.xml><?xml version="1.0" encoding="utf-8"?>
<ds:datastoreItem xmlns:ds="http://schemas.openxmlformats.org/officeDocument/2006/customXml" ds:itemID="{42E23138-E58F-41DC-8259-8ECC4F3580F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D8EF8A-2A2D-4108-8EC4-978A2CAA4032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6CAFA5DB-EAE3-48D3-B2F2-1A77801FF9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bdb67a-68dc-4b72-be68-a086d460c31f"/>
    <ds:schemaRef ds:uri="f1d1c7a4-d8f1-45db-9f4e-e74acd9c8e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CC7D90C6-4C09-4155-9A12-FE242600C868}">
  <ds:schemaRefs>
    <ds:schemaRef ds:uri="http://purl.org/dc/elements/1.1/"/>
    <ds:schemaRef ds:uri="http://schemas.microsoft.com/office/2006/metadata/properties"/>
    <ds:schemaRef ds:uri="http://purl.org/dc/terms/"/>
    <ds:schemaRef ds:uri="f1d1c7a4-d8f1-45db-9f4e-e74acd9c8e06"/>
    <ds:schemaRef ds:uri="http://schemas.microsoft.com/office/infopath/2007/PartnerControls"/>
    <ds:schemaRef ds:uri="http://schemas.microsoft.com/office/2006/documentManagement/types"/>
    <ds:schemaRef ds:uri="85bdb67a-68dc-4b72-be68-a086d460c31f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Colt PowerPoint template</Template>
  <TotalTime>0</TotalTime>
  <Words>659</Words>
  <Application>Microsoft Office PowerPoint</Application>
  <PresentationFormat>On-screen Show (4:3)</PresentationFormat>
  <Paragraphs>65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Colt PowerPoint template</vt:lpstr>
      <vt:lpstr>Colt for print Theme</vt:lpstr>
      <vt:lpstr>COLT Porting Agreement Summary  Apr 2020</vt:lpstr>
      <vt:lpstr>Porting Agreements in COLT Europe (Geo Numbers)</vt:lpstr>
      <vt:lpstr>Porting Agreements in COLT Europe (Non Geo Numbers)</vt:lpstr>
    </vt:vector>
  </TitlesOfParts>
  <Company>COLT Telecom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title</dc:title>
  <dc:creator>Schneider, Christofer</dc:creator>
  <cp:lastModifiedBy>Garner, Joseph</cp:lastModifiedBy>
  <cp:revision>45</cp:revision>
  <cp:lastPrinted>2015-03-18T14:51:38Z</cp:lastPrinted>
  <dcterms:created xsi:type="dcterms:W3CDTF">2015-04-24T08:36:10Z</dcterms:created>
  <dcterms:modified xsi:type="dcterms:W3CDTF">2020-04-22T07:38:51Z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0x0101005A4394DB821ADB47B1D0005AAB7277E1</vt:lpwstr>
  </property>
  <property fmtid="{D5CDD505-2E9C-101B-9397-08002B2CF9AE}" pid="3" name="_dlc_DocIdItemGuid">
    <vt:lpwstr>ef12dd1b-f1d6-4638-a904-b96dd7a353b7</vt:lpwstr>
  </property>
</Properties>
</file>